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35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3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7" r:id="rId45"/>
    <p:sldId id="29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87" autoAdjust="0"/>
  </p:normalViewPr>
  <p:slideViewPr>
    <p:cSldViewPr>
      <p:cViewPr varScale="1">
        <p:scale>
          <a:sx n="82" d="100"/>
          <a:sy n="82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3F18E-29A4-4FD4-A77C-BA7F6457CA89}" type="datetimeFigureOut">
              <a:rPr lang="zh-CN" altLang="en-US" smtClean="0"/>
              <a:pPr/>
              <a:t>2017-9-8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A2C67-7EAF-49EB-A53D-91ACDE6549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6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2C67-7EAF-49EB-A53D-91ACDE6549D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2C67-7EAF-49EB-A53D-91ACDE6549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tif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2714620"/>
            <a:ext cx="7886728" cy="182976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3000" dirty="0" smtClean="0">
                <a:latin typeface="Times New Roman" pitchFamily="18" charset="0"/>
                <a:ea typeface="楷体_GB2312" pitchFamily="49" charset="-122"/>
              </a:rPr>
              <a:t>*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5.4 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数字滤波器的格型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格型梯形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结构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83952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首先，我们来看从高阶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到低一阶的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        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  </a:t>
            </a:r>
            <a:r>
              <a:rPr lang="zh-CN" altLang="en-US" sz="2400" b="1" dirty="0" smtClean="0"/>
              <a:t>以及反过来从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到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的递推关系，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这也就隐含了格型结构的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=1,2,…,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</a:t>
            </a:r>
            <a:r>
              <a:rPr lang="zh-CN" altLang="en-US" sz="2400" b="1" dirty="0" smtClean="0"/>
              <a:t>和横向结构的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dirty="0"/>
              <a:t> 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</a:t>
            </a:r>
            <a:r>
              <a:rPr lang="en-US" altLang="zh-CN" sz="2400" b="1" dirty="0" smtClean="0"/>
              <a:t>,…,</a:t>
            </a:r>
            <a:r>
              <a:rPr lang="en-US" altLang="zh-CN" sz="2400" b="1" i="1" dirty="0" smtClean="0"/>
              <a:t>m;m=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1,2</a:t>
            </a:r>
            <a:r>
              <a:rPr lang="en-US" altLang="zh-CN" sz="2400" b="1" dirty="0"/>
              <a:t>,…,</a:t>
            </a:r>
            <a:r>
              <a:rPr lang="en-US" altLang="zh-CN" sz="2400" b="1" i="1" dirty="0" smtClean="0"/>
              <a:t>M</a:t>
            </a:r>
            <a:r>
              <a:rPr lang="en-US" altLang="zh-CN" sz="2400" b="1" dirty="0" smtClean="0"/>
              <a:t>) </a:t>
            </a:r>
            <a:endParaRPr lang="en-US" altLang="zh-CN" sz="2400" b="1" i="1" baseline="30000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各系数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的递推关系。</a:t>
            </a:r>
          </a:p>
        </p:txBody>
      </p:sp>
      <p:pic>
        <p:nvPicPr>
          <p:cNvPr id="8198" name="Picture 6" descr="image0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429000"/>
            <a:ext cx="3173991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image0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3571876"/>
            <a:ext cx="1428664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对角圆角矩形 10"/>
          <p:cNvSpPr/>
          <p:nvPr/>
        </p:nvSpPr>
        <p:spPr>
          <a:xfrm>
            <a:off x="1357290" y="3286124"/>
            <a:ext cx="5214974" cy="1071570"/>
          </a:xfrm>
          <a:prstGeom prst="round2Diag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形状 12"/>
          <p:cNvCxnSpPr/>
          <p:nvPr/>
        </p:nvCxnSpPr>
        <p:spPr>
          <a:xfrm>
            <a:off x="6715140" y="3786190"/>
            <a:ext cx="571504" cy="1321603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86644" y="3924322"/>
            <a:ext cx="122822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取</a:t>
            </a:r>
            <a:r>
              <a:rPr lang="en-US" sz="2400" b="1" i="1" dirty="0" smtClean="0">
                <a:solidFill>
                  <a:srgbClr val="0070C0"/>
                </a:solidFill>
              </a:rPr>
              <a:t>z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变换</a:t>
            </a:r>
          </a:p>
        </p:txBody>
      </p:sp>
      <p:pic>
        <p:nvPicPr>
          <p:cNvPr id="8200" name="Picture 8" descr="image0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9" y="5286388"/>
            <a:ext cx="339473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 descr="image03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5857892"/>
            <a:ext cx="3394544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剪去对角的矩形 17"/>
          <p:cNvSpPr/>
          <p:nvPr/>
        </p:nvSpPr>
        <p:spPr>
          <a:xfrm>
            <a:off x="4143372" y="5214950"/>
            <a:ext cx="3786214" cy="1143008"/>
          </a:xfrm>
          <a:prstGeom prst="snip2Diag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0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3779" y="571480"/>
            <a:ext cx="372253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image04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5259" y="1428736"/>
            <a:ext cx="374105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 descr="image04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2214554"/>
            <a:ext cx="434343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 descr="image04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1538" y="3214686"/>
            <a:ext cx="4400446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57290" y="4214818"/>
            <a:ext cx="7571303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—— </a:t>
            </a:r>
            <a:r>
              <a:rPr lang="zh-CN" altLang="en-US" sz="2400" b="1" dirty="0" smtClean="0"/>
              <a:t>格型结构中从高阶到低一阶 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</a:t>
            </a:r>
            <a:r>
              <a:rPr lang="zh-CN" altLang="en-US" sz="2400" b="1" dirty="0" smtClean="0"/>
              <a:t>从低阶到高一阶的系统函数的递推关系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6019" y="5458026"/>
            <a:ext cx="6464957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应当注意：</a:t>
            </a:r>
            <a:r>
              <a:rPr lang="en-US" altLang="zh-CN" sz="2400" b="1" i="1" dirty="0" err="1"/>
              <a:t>B</a:t>
            </a:r>
            <a:r>
              <a:rPr lang="en-US" altLang="zh-CN" sz="2400" b="1" i="1" baseline="-25000" dirty="0" err="1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=</a:t>
            </a:r>
            <a:r>
              <a:rPr lang="en-US" altLang="zh-CN" sz="2400" b="1" i="1" dirty="0"/>
              <a:t> B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，即包含有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在内。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7693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下面再将这四个关系式加以推导，得出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m-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互相递推关系。</a:t>
            </a:r>
          </a:p>
        </p:txBody>
      </p:sp>
      <p:pic>
        <p:nvPicPr>
          <p:cNvPr id="10244" name="Picture 4" descr="image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928802"/>
            <a:ext cx="6821565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image0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051399"/>
            <a:ext cx="5143536" cy="73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642910" y="1714488"/>
            <a:ext cx="7429552" cy="221457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形状 7"/>
          <p:cNvCxnSpPr>
            <a:stCxn id="7" idx="3"/>
          </p:cNvCxnSpPr>
          <p:nvPr/>
        </p:nvCxnSpPr>
        <p:spPr>
          <a:xfrm flipH="1">
            <a:off x="6929454" y="2821777"/>
            <a:ext cx="1143008" cy="1964545"/>
          </a:xfrm>
          <a:prstGeom prst="curvedConnector4">
            <a:avLst>
              <a:gd name="adj1" fmla="val -20000"/>
              <a:gd name="adj2" fmla="val 9880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 descr="image04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500570"/>
            <a:ext cx="2092768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 descr="image04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5357826"/>
            <a:ext cx="372253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 descr="image04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0430" y="6072206"/>
            <a:ext cx="374123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曲线连接符 28"/>
          <p:cNvCxnSpPr/>
          <p:nvPr/>
        </p:nvCxnSpPr>
        <p:spPr>
          <a:xfrm rot="10800000" flipV="1">
            <a:off x="3214678" y="4786322"/>
            <a:ext cx="1357322" cy="1214446"/>
          </a:xfrm>
          <a:prstGeom prst="curvedConnector3">
            <a:avLst>
              <a:gd name="adj1" fmla="val 13698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794" y="4710140"/>
            <a:ext cx="8034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代入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29520" y="5643578"/>
            <a:ext cx="138531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并令</a:t>
            </a:r>
            <a:r>
              <a:rPr lang="en-US" sz="2400" b="1" i="1" dirty="0" smtClean="0"/>
              <a:t>m=</a:t>
            </a:r>
            <a:r>
              <a:rPr lang="en-US" sz="2400" b="1" dirty="0" smtClean="0"/>
              <a:t>1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0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5" y="357166"/>
            <a:ext cx="4643470" cy="53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 descr="image0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127588"/>
            <a:ext cx="4429156" cy="51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85786" y="1857364"/>
            <a:ext cx="17235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也就是满足</a:t>
            </a:r>
          </a:p>
        </p:txBody>
      </p:sp>
      <p:pic>
        <p:nvPicPr>
          <p:cNvPr id="11268" name="Picture 4" descr="image0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2643182"/>
            <a:ext cx="2143108" cy="48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7224" y="3429000"/>
            <a:ext cx="388439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同样，令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=2,3,…,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，代入</a:t>
            </a:r>
          </a:p>
        </p:txBody>
      </p:sp>
      <p:pic>
        <p:nvPicPr>
          <p:cNvPr id="7" name="Picture 7" descr="image04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3571876"/>
            <a:ext cx="372253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image04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2" y="4286256"/>
            <a:ext cx="374123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 descr="image05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28794" y="5500702"/>
            <a:ext cx="4079766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28662" y="5072074"/>
            <a:ext cx="8034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可得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28604"/>
            <a:ext cx="6286513" cy="72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 descr="image0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428736"/>
            <a:ext cx="4487757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8263" y="2428868"/>
            <a:ext cx="767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代入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，可得到格型滤波器整个上面支路与下面支路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分别对应的系统函数          及</a:t>
            </a:r>
            <a:r>
              <a:rPr lang="en-US" sz="2400" b="1" dirty="0" smtClean="0"/>
              <a:t>         </a:t>
            </a:r>
            <a:r>
              <a:rPr lang="zh-CN" altLang="en-US" sz="2400" b="1" dirty="0" smtClean="0"/>
              <a:t>为</a:t>
            </a:r>
          </a:p>
        </p:txBody>
      </p:sp>
      <p:pic>
        <p:nvPicPr>
          <p:cNvPr id="12293" name="Picture 5" descr="image0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7615" y="3071810"/>
            <a:ext cx="785786" cy="41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大括号 7"/>
          <p:cNvSpPr/>
          <p:nvPr/>
        </p:nvSpPr>
        <p:spPr>
          <a:xfrm>
            <a:off x="7500958" y="785794"/>
            <a:ext cx="428628" cy="121444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4" name="Picture 6" descr="image05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50" y="3857628"/>
            <a:ext cx="4357718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 descr="image05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488" y="4929198"/>
            <a:ext cx="420849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995936" y="3120449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B</a:t>
            </a:r>
            <a:r>
              <a:rPr lang="en-US" altLang="zh-CN" b="1" i="1" baseline="-25000" dirty="0" smtClean="0"/>
              <a:t>M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z</a:t>
            </a:r>
            <a:r>
              <a:rPr lang="en-US" altLang="zh-CN" b="1" dirty="0"/>
              <a:t>) 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382423" cy="5309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其中系数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i</a:t>
            </a:r>
            <a:r>
              <a:rPr lang="en-US" altLang="zh-CN" sz="2400" b="1" baseline="30000" dirty="0"/>
              <a:t>(</a:t>
            </a:r>
            <a:r>
              <a:rPr lang="en-US" altLang="zh-CN" sz="2400" b="1" i="1" baseline="30000" dirty="0"/>
              <a:t>M</a:t>
            </a:r>
            <a:r>
              <a:rPr lang="en-US" altLang="zh-CN" sz="2400" b="1" baseline="30000" dirty="0"/>
              <a:t>)</a:t>
            </a: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=1,2,…,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有关，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             </a:t>
            </a:r>
            <a:r>
              <a:rPr lang="zh-CN" altLang="en-US" sz="2400" b="1" dirty="0" smtClean="0"/>
              <a:t>（后面将给出它们的关系）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已经证明，若全部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dirty="0" smtClean="0"/>
              <a:t>&lt;1</a:t>
            </a:r>
            <a:r>
              <a:rPr lang="zh-CN" altLang="en-US" sz="2400" b="1" i="1" dirty="0" smtClean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=1,2,…,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则上面支路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的全部零点都在单位圆内，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</a:t>
            </a:r>
            <a:r>
              <a:rPr lang="zh-CN" altLang="en-US" sz="2400" b="1" dirty="0" smtClean="0"/>
              <a:t>即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是一个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最小相位延时的</a:t>
            </a:r>
            <a:r>
              <a:rPr lang="en-US" sz="2400" b="1" dirty="0" smtClean="0">
                <a:solidFill>
                  <a:srgbClr val="0033CC"/>
                </a:solidFill>
              </a:rPr>
              <a:t>FIR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滤波器</a:t>
            </a:r>
            <a:r>
              <a:rPr lang="zh-CN" altLang="en-US" sz="2400" b="1" dirty="0" smtClean="0"/>
              <a:t>；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而下面支路</a:t>
            </a:r>
            <a:r>
              <a:rPr lang="en-US" sz="2400" b="1" dirty="0" smtClean="0"/>
              <a:t>            </a:t>
            </a:r>
            <a:r>
              <a:rPr lang="zh-CN" altLang="en-US" sz="2400" b="1" dirty="0" smtClean="0"/>
              <a:t>的全部零点则在单位圆外，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 即</a:t>
            </a:r>
            <a:r>
              <a:rPr lang="en-US" sz="2400" b="1" dirty="0" smtClean="0"/>
              <a:t>            </a:t>
            </a:r>
            <a:r>
              <a:rPr lang="zh-CN" altLang="en-US" sz="2400" b="1" dirty="0" smtClean="0"/>
              <a:t>是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最大相位延时的</a:t>
            </a:r>
            <a:r>
              <a:rPr lang="en-US" sz="2400" b="1" dirty="0" smtClean="0">
                <a:solidFill>
                  <a:srgbClr val="C00000"/>
                </a:solidFill>
              </a:rPr>
              <a:t>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滤波器。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（最小相位延时与最大相位延时滤波器的讨论，见第</a:t>
            </a:r>
            <a:r>
              <a:rPr lang="en-US" sz="2400" b="1" dirty="0" smtClean="0"/>
              <a:t>6</a:t>
            </a:r>
            <a:r>
              <a:rPr lang="zh-CN" altLang="en-US" sz="2400" b="1" dirty="0" smtClean="0"/>
              <a:t>章）。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3319" name="Picture 7" descr="image0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3214686"/>
            <a:ext cx="785786" cy="4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8" descr="image0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3714752"/>
            <a:ext cx="903922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</a:t>
            </a:r>
          </a:p>
        </p:txBody>
      </p:sp>
      <p:pic>
        <p:nvPicPr>
          <p:cNvPr id="14338" name="Picture 2" descr="image0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4487757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00034" y="1285860"/>
            <a:ext cx="173156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分别代入：</a:t>
            </a:r>
          </a:p>
        </p:txBody>
      </p:sp>
      <p:pic>
        <p:nvPicPr>
          <p:cNvPr id="14339" name="Picture 3" descr="image0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3597" y="1357298"/>
            <a:ext cx="3857651" cy="5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image04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3596" y="2071678"/>
            <a:ext cx="398147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472" y="2786058"/>
            <a:ext cx="11128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可得：</a:t>
            </a:r>
          </a:p>
        </p:txBody>
      </p:sp>
      <p:pic>
        <p:nvPicPr>
          <p:cNvPr id="14341" name="Picture 5" descr="image0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7356" y="3286124"/>
            <a:ext cx="3720283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image05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3929066"/>
            <a:ext cx="4079766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428860" y="4857760"/>
            <a:ext cx="6372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这是两个重要的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从低阶到高阶</a:t>
            </a:r>
            <a:r>
              <a:rPr lang="zh-CN" altLang="en-US" sz="2400" b="1" dirty="0" smtClean="0"/>
              <a:t>或从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高阶到低阶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的递推关系。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</a:t>
            </a:r>
            <a:r>
              <a:rPr lang="zh-CN" altLang="en-US" sz="2400" b="1" dirty="0" smtClean="0"/>
              <a:t>注意，这里有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系统的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12914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其次，我们来直接给出格型结构的反射系数与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                        </a:t>
            </a:r>
            <a:r>
              <a:rPr lang="zh-CN" altLang="en-US" sz="2400" b="1" dirty="0" smtClean="0"/>
              <a:t>横向滤波器各系数的关系。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将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分别代入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</a:t>
            </a:r>
            <a:r>
              <a:rPr lang="zh-CN" altLang="en-US" sz="2400" b="1" dirty="0" smtClean="0"/>
              <a:t>利用待定系数法，可分别得两组递推关系：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5362" name="Picture 2" descr="image0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504" y="1857364"/>
            <a:ext cx="2392306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 descr="image0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785926"/>
            <a:ext cx="2786050" cy="82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 descr="image05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9" y="3214686"/>
            <a:ext cx="4214842" cy="48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image05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7" y="3786190"/>
            <a:ext cx="448789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0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642966"/>
            <a:ext cx="2884927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image0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143140"/>
            <a:ext cx="3357554" cy="13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 descr="image06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3857652"/>
            <a:ext cx="1853862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image06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4500594"/>
            <a:ext cx="165318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6205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综上，当给出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时，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可按以下步骤求出</a:t>
            </a:r>
            <a:r>
              <a:rPr lang="en-US" altLang="zh-CN" sz="2400" b="1" i="1" dirty="0" smtClean="0"/>
              <a:t>k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,</a:t>
            </a:r>
            <a:r>
              <a:rPr lang="en-US" altLang="zh-CN" sz="2400" b="1" i="1" dirty="0" smtClean="0"/>
              <a:t>k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,…,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M</a:t>
            </a:r>
            <a:r>
              <a:rPr lang="en-US" sz="2400" b="1" dirty="0" smtClean="0"/>
              <a:t>  :</a:t>
            </a:r>
            <a:endParaRPr lang="zh-CN" alt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14414" y="1714488"/>
            <a:ext cx="12650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由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求出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7414" name="Picture 6" descr="image0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2214554"/>
            <a:ext cx="3027959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 descr="image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4033488"/>
            <a:ext cx="1214414" cy="46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连接符 13"/>
          <p:cNvCxnSpPr/>
          <p:nvPr/>
        </p:nvCxnSpPr>
        <p:spPr>
          <a:xfrm>
            <a:off x="2500298" y="4500570"/>
            <a:ext cx="1214446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85794"/>
            <a:ext cx="85347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格型</a:t>
            </a:r>
            <a:r>
              <a:rPr lang="en-US" sz="2400" b="1" dirty="0" smtClean="0">
                <a:solidFill>
                  <a:srgbClr val="002060"/>
                </a:solidFill>
              </a:rPr>
              <a:t>(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格型梯形</a:t>
            </a:r>
            <a:r>
              <a:rPr lang="en-US" sz="2400" b="1" dirty="0" smtClean="0">
                <a:solidFill>
                  <a:srgbClr val="002060"/>
                </a:solidFill>
              </a:rPr>
              <a:t>)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滤波器结构可实现</a:t>
            </a:r>
            <a:r>
              <a:rPr lang="en-US" sz="2400" b="1" dirty="0" smtClean="0">
                <a:solidFill>
                  <a:srgbClr val="002060"/>
                </a:solidFill>
              </a:rPr>
              <a:t>FIR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或</a:t>
            </a:r>
            <a:r>
              <a:rPr lang="en-US" sz="2400" b="1" dirty="0" smtClean="0">
                <a:solidFill>
                  <a:srgbClr val="002060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滤波器。</a:t>
            </a:r>
            <a:endParaRPr lang="en-US" altLang="zh-CN" sz="2400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一般格型</a:t>
            </a:r>
            <a:r>
              <a:rPr lang="en-US" sz="2400" b="1" dirty="0" smtClean="0"/>
              <a:t>(</a:t>
            </a:r>
            <a:r>
              <a:rPr lang="zh-CN" altLang="en-US" sz="2400" b="1" dirty="0" smtClean="0"/>
              <a:t>格型梯形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滤波器的引出是由研究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自适应滤波器、现代谱估计、语言信号处理中，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从最小均方误差逼近或最小二乘逼近的分析中而引出的。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18902"/>
            <a:ext cx="77748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从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由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M</a:t>
            </a:r>
            <a:r>
              <a:rPr lang="zh-CN" altLang="en-US" sz="2400" b="1" dirty="0" smtClean="0"/>
              <a:t>及系数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 smtClean="0"/>
              <a:t>)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smtClean="0"/>
              <a:t> b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 smtClean="0"/>
              <a:t>)</a:t>
            </a:r>
            <a:r>
              <a:rPr lang="en-US" altLang="zh-CN" sz="2400" b="1" dirty="0"/>
              <a:t> </a:t>
            </a:r>
            <a:r>
              <a:rPr lang="en-US" altLang="zh-CN" sz="2400" b="1" i="1" baseline="-25000" dirty="0"/>
              <a:t>, </a:t>
            </a:r>
            <a:r>
              <a:rPr lang="en-US" altLang="zh-CN" sz="2400" b="1" baseline="30000" dirty="0" smtClean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smtClean="0"/>
              <a:t> </a:t>
            </a:r>
            <a:r>
              <a:rPr lang="en-US" altLang="zh-CN" sz="2400" b="1" i="1" dirty="0" err="1" smtClean="0"/>
              <a:t>b</a:t>
            </a:r>
            <a:r>
              <a:rPr lang="en-US" altLang="zh-CN" sz="2400" b="1" i="1" baseline="-25000" dirty="0" err="1" smtClean="0"/>
              <a:t>M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/>
              <a:t>)</a:t>
            </a:r>
            <a:r>
              <a:rPr lang="zh-CN" altLang="en-US" sz="2400" b="1" dirty="0" smtClean="0"/>
              <a:t>求出</a:t>
            </a:r>
            <a:r>
              <a:rPr lang="en-US" sz="2400" b="1" i="1" dirty="0" smtClean="0"/>
              <a:t>B</a:t>
            </a:r>
            <a:r>
              <a:rPr lang="en-US" sz="2400" b="1" i="1" baseline="-25000" dirty="0" smtClean="0"/>
              <a:t>M</a:t>
            </a:r>
            <a:r>
              <a:rPr lang="en-US" sz="2400" b="1" baseline="-25000" dirty="0" smtClean="0"/>
              <a:t>-1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的系数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       b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M-</a:t>
            </a:r>
            <a:r>
              <a:rPr lang="en-US" altLang="zh-CN" sz="2400" b="1" baseline="30000" dirty="0" smtClean="0"/>
              <a:t>1)</a:t>
            </a:r>
            <a:r>
              <a:rPr lang="en-US" altLang="zh-CN" sz="2400" b="1" dirty="0"/>
              <a:t> </a:t>
            </a:r>
            <a:r>
              <a:rPr lang="en-US" altLang="zh-CN" sz="2400" b="1" i="1" baseline="-25000" dirty="0"/>
              <a:t>,</a:t>
            </a:r>
            <a:r>
              <a:rPr lang="en-US" altLang="zh-CN" sz="2400" b="1" i="1" dirty="0" smtClean="0"/>
              <a:t> b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/>
              <a:t>M-</a:t>
            </a:r>
            <a:r>
              <a:rPr lang="en-US" altLang="zh-CN" sz="2400" b="1" baseline="30000" dirty="0"/>
              <a:t>1</a:t>
            </a:r>
            <a:r>
              <a:rPr lang="en-US" altLang="zh-CN" sz="2400" b="1" baseline="30000" dirty="0" smtClean="0"/>
              <a:t>)</a:t>
            </a:r>
            <a:r>
              <a:rPr lang="en-US" altLang="zh-CN" sz="2400" b="1" dirty="0"/>
              <a:t> </a:t>
            </a:r>
            <a:r>
              <a:rPr lang="en-US" altLang="zh-CN" sz="2400" b="1" i="1" baseline="-25000" dirty="0"/>
              <a:t>, </a:t>
            </a:r>
            <a:r>
              <a:rPr lang="en-US" altLang="zh-CN" sz="2400" b="1" baseline="30000" dirty="0" smtClean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smtClean="0"/>
              <a:t> b</a:t>
            </a:r>
            <a:r>
              <a:rPr lang="en-US" altLang="zh-CN" sz="2400" b="1" i="1" baseline="-25000" dirty="0" smtClean="0"/>
              <a:t>M-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M-</a:t>
            </a:r>
            <a:r>
              <a:rPr lang="en-US" altLang="zh-CN" sz="2400" b="1" baseline="30000" dirty="0" smtClean="0"/>
              <a:t>1)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baseline="-25000" dirty="0" smtClean="0"/>
              <a:t>-1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</a:t>
            </a:r>
            <a:r>
              <a:rPr lang="zh-CN" altLang="en-US" sz="2400" b="1" dirty="0" smtClean="0"/>
              <a:t>或者由                                                    直接求出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baseline="-25000" dirty="0"/>
              <a:t>-1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则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3" name="Picture 6" descr="image0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28604"/>
            <a:ext cx="3027959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image0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643314"/>
            <a:ext cx="3671776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image07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4643446"/>
            <a:ext cx="1500166" cy="45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14348" y="5397215"/>
            <a:ext cx="6609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③ 重复②，可全部求出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：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M,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i="1" baseline="-25000" dirty="0"/>
              <a:t> , </a:t>
            </a:r>
            <a:r>
              <a:rPr lang="en-US" altLang="zh-CN" sz="2400" b="1" baseline="30000" dirty="0" smtClean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baseline="-25000" dirty="0"/>
              <a:t> </a:t>
            </a:r>
            <a:r>
              <a:rPr lang="en-US" altLang="zh-CN" sz="2400" b="1" i="1" baseline="-25000" dirty="0" smtClean="0"/>
              <a:t>                                                          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baseline="-25000" dirty="0" smtClean="0"/>
              <a:t>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smtClean="0"/>
              <a:t> B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baseline="-25000" dirty="0" smtClean="0"/>
              <a:t>-2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en-US" altLang="zh-CN" sz="2400" b="1" i="1" baseline="-25000" dirty="0"/>
              <a:t> , </a:t>
            </a:r>
            <a:r>
              <a:rPr lang="en-US" altLang="zh-CN" sz="2400" b="1" dirty="0" smtClean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smtClean="0"/>
              <a:t> B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5.7</a:t>
            </a:r>
            <a:endParaRPr lang="zh-CN" altLang="en-US" sz="2400" b="1" dirty="0" smtClean="0"/>
          </a:p>
        </p:txBody>
      </p:sp>
      <p:pic>
        <p:nvPicPr>
          <p:cNvPr id="4098" name="Picture 2" descr="E:\DSP程佩青课件\064937-01 数字信号处理教程（第四版）(经典版) 40571-9\CTP\TU\5t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85992"/>
            <a:ext cx="7334285" cy="10228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17352"/>
            <a:ext cx="859562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二、全极点系统（</a:t>
            </a:r>
            <a:r>
              <a:rPr lang="en-US" sz="2400" b="1" dirty="0" smtClean="0">
                <a:solidFill>
                  <a:srgbClr val="0033CC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系统，自回归（</a:t>
            </a:r>
            <a:r>
              <a:rPr lang="en-US" sz="2400" b="1" dirty="0" smtClean="0">
                <a:solidFill>
                  <a:srgbClr val="0033CC"/>
                </a:solidFill>
              </a:rPr>
              <a:t>AR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）系统）的格型结构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786" y="1103170"/>
            <a:ext cx="811311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</a:t>
            </a:r>
            <a:r>
              <a:rPr lang="zh-CN" altLang="en-US" sz="2400" b="1" dirty="0" smtClean="0"/>
              <a:t>一个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阶的全极点的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滤波器的递归结构的系统函数为</a:t>
            </a:r>
          </a:p>
        </p:txBody>
      </p:sp>
      <p:pic>
        <p:nvPicPr>
          <p:cNvPr id="19458" name="Picture 2" descr="image0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31864"/>
            <a:ext cx="3082755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7558" y="3389186"/>
            <a:ext cx="79464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其中，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i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/>
              <a:t>)</a:t>
            </a:r>
            <a:r>
              <a:rPr lang="en-US" altLang="zh-CN" sz="2400" b="1" i="1" baseline="-25000" dirty="0"/>
              <a:t> </a:t>
            </a:r>
            <a:r>
              <a:rPr lang="zh-CN" altLang="en-US" sz="2400" b="1" dirty="0" smtClean="0"/>
              <a:t>（</a:t>
            </a:r>
            <a:r>
              <a:rPr lang="en-US" sz="2400" b="1" i="1" dirty="0" smtClean="0"/>
              <a:t>i</a:t>
            </a:r>
            <a:r>
              <a:rPr lang="en-US" sz="2400" b="1" dirty="0" smtClean="0"/>
              <a:t>=1,2,…,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表示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阶全极点系统的第</a:t>
            </a:r>
            <a:r>
              <a:rPr lang="en-US" sz="2400" b="1" i="1" dirty="0" smtClean="0"/>
              <a:t>i</a:t>
            </a:r>
            <a:r>
              <a:rPr lang="zh-CN" altLang="en-US" sz="2400" b="1" dirty="0" smtClean="0"/>
              <a:t>个系数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（即</a:t>
            </a:r>
            <a:r>
              <a:rPr lang="en-US" sz="2400" b="1" i="1" dirty="0" smtClean="0"/>
              <a:t>z</a:t>
            </a:r>
            <a:r>
              <a:rPr lang="en-US" sz="2400" b="1" i="1" baseline="30000" dirty="0" smtClean="0"/>
              <a:t>-i</a:t>
            </a:r>
            <a:r>
              <a:rPr lang="zh-CN" altLang="en-US" sz="2400" b="1" dirty="0" smtClean="0"/>
              <a:t>项的系数），这里已满足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0</a:t>
            </a:r>
            <a:r>
              <a:rPr lang="zh-CN" altLang="en-US" sz="2400" b="1" dirty="0" smtClean="0"/>
              <a:t>项的系数为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全极点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系统格型结构的基本单元表达式</a:t>
            </a:r>
            <a:r>
              <a:rPr lang="en-US" altLang="zh-CN" sz="2400" b="1" dirty="0" smtClean="0"/>
              <a:t>:</a:t>
            </a:r>
            <a:endParaRPr lang="zh-CN" altLang="en-US" sz="2400" b="1" dirty="0" smtClean="0"/>
          </a:p>
        </p:txBody>
      </p:sp>
      <p:pic>
        <p:nvPicPr>
          <p:cNvPr id="20482" name="Picture 2" descr="image08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142984"/>
            <a:ext cx="3751098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image0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1714488"/>
            <a:ext cx="1530711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472" y="2357430"/>
            <a:ext cx="528862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全极点</a:t>
            </a:r>
            <a:r>
              <a:rPr lang="en-US" sz="2400" b="1" dirty="0" smtClean="0">
                <a:solidFill>
                  <a:srgbClr val="0033CC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系统格型结构的基本单元：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8728" y="5000636"/>
            <a:ext cx="76145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f</a:t>
            </a:r>
            <a:r>
              <a:rPr lang="en-US" sz="2400" b="1" i="1" baseline="-25000" dirty="0" smtClean="0"/>
              <a:t>m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)与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g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n-1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分别是上支路与下支路的</a:t>
            </a:r>
            <a:r>
              <a:rPr lang="en-US" sz="2400" b="1" dirty="0" err="1" smtClean="0">
                <a:solidFill>
                  <a:srgbClr val="C00000"/>
                </a:solidFill>
              </a:rPr>
              <a:t>输入信号</a:t>
            </a:r>
            <a:r>
              <a:rPr lang="en-US" sz="2400" b="1" dirty="0" smtClean="0"/>
              <a:t>，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而 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en-US" sz="2400" b="1" dirty="0" smtClean="0"/>
              <a:t>与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g</a:t>
            </a:r>
            <a:r>
              <a:rPr lang="en-US" altLang="zh-CN" sz="2400" b="1" i="1" baseline="-25000" dirty="0" err="1" smtClean="0"/>
              <a:t>m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 </a:t>
            </a:r>
            <a:r>
              <a:rPr lang="en-US" sz="2400" b="1" dirty="0" err="1" smtClean="0"/>
              <a:t>分别是上支路与下支路的</a:t>
            </a:r>
            <a:r>
              <a:rPr lang="en-US" sz="2400" b="1" dirty="0" err="1" smtClean="0">
                <a:solidFill>
                  <a:srgbClr val="0033CC"/>
                </a:solidFill>
              </a:rPr>
              <a:t>输出信号</a:t>
            </a:r>
            <a:r>
              <a:rPr lang="en-US" sz="2400" b="1" dirty="0" smtClean="0"/>
              <a:t>。</a:t>
            </a:r>
            <a:endParaRPr lang="zh-CN" altLang="en-US" sz="2400" b="1" dirty="0" smtClean="0"/>
          </a:p>
        </p:txBody>
      </p:sp>
      <p:pic>
        <p:nvPicPr>
          <p:cNvPr id="5122" name="Picture 2" descr="E:\DSP程佩青课件\064937-01 数字信号处理教程（第四版）(经典版) 40571-9\CTP\TU\5t36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3357562"/>
            <a:ext cx="6117872" cy="15144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75408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阶系统，令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则由基本单元所构成的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阶全极点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系统的格型结构</a:t>
            </a:r>
            <a:r>
              <a:rPr lang="en-US" altLang="zh-CN" sz="2400" b="1" dirty="0" smtClean="0"/>
              <a:t>:</a:t>
            </a:r>
            <a:endParaRPr lang="zh-CN" altLang="en-US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21506" name="Picture 2" descr="image0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928670"/>
            <a:ext cx="384029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2910" y="4214818"/>
            <a:ext cx="8137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zh-CN" altLang="en-US" sz="2400" b="1" dirty="0" smtClean="0"/>
              <a:t>该结构有上、下两个支路，上支路输入为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，输出为</a:t>
            </a:r>
            <a:r>
              <a:rPr lang="en-US" sz="2400" b="1" dirty="0" smtClean="0"/>
              <a:t>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=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，下支路输入为</a:t>
            </a:r>
            <a:r>
              <a:rPr lang="en-US" altLang="zh-CN" sz="2400" b="1" i="1" dirty="0"/>
              <a:t>f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= 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 smtClean="0"/>
              <a:t>                        输出为</a:t>
            </a:r>
            <a:r>
              <a:rPr lang="en-US" altLang="zh-CN" sz="2400" b="1" i="1" dirty="0" smtClean="0"/>
              <a:t>g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。</a:t>
            </a:r>
          </a:p>
        </p:txBody>
      </p:sp>
      <p:pic>
        <p:nvPicPr>
          <p:cNvPr id="6146" name="Picture 2" descr="E:\DSP程佩青课件\064937-01 数字信号处理教程（第四版）(经典版) 40571-9\CTP\TU\5t3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357430"/>
            <a:ext cx="8301478" cy="1357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66463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定义由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到</a:t>
            </a:r>
            <a:r>
              <a:rPr lang="en-US" altLang="zh-CN" sz="2400" b="1" i="1" dirty="0" smtClean="0"/>
              <a:t>y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的正向传输的系统函数为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</a:t>
            </a:r>
            <a:r>
              <a:rPr lang="zh-CN" altLang="en-US" sz="2400" b="1" dirty="0" smtClean="0"/>
              <a:t>定义从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y</a:t>
            </a:r>
            <a:r>
              <a:rPr lang="en-US" altLang="zh-CN" sz="2400" b="1" baseline="-25000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到</a:t>
            </a:r>
            <a:r>
              <a:rPr lang="en-US" sz="2400" b="1" dirty="0" smtClean="0"/>
              <a:t> </a:t>
            </a:r>
            <a:r>
              <a:rPr lang="en-US" altLang="zh-CN" sz="2400" b="1" i="1" dirty="0" err="1" smtClean="0"/>
              <a:t>g</a:t>
            </a:r>
            <a:r>
              <a:rPr lang="en-US" altLang="zh-CN" sz="2400" b="1" i="1" baseline="-25000" dirty="0" err="1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处的反向传输的系统函数为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即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22532" name="Picture 4" descr="image0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6115" y="422924"/>
            <a:ext cx="78581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image09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7602" y="1571612"/>
            <a:ext cx="928662" cy="54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 descr="image09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2571744"/>
            <a:ext cx="4958792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image1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857628"/>
            <a:ext cx="3268189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00100" y="4853016"/>
            <a:ext cx="371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sz="2400" b="1" i="1" dirty="0" smtClean="0"/>
              <a:t>m=M</a:t>
            </a:r>
            <a:r>
              <a:rPr lang="zh-CN" altLang="en-US" sz="2400" b="1" dirty="0" smtClean="0"/>
              <a:t>时，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7694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同样，将</a:t>
            </a:r>
            <a:r>
              <a:rPr lang="en-US" altLang="zh-CN" sz="2400" b="1" i="1" dirty="0" smtClean="0"/>
              <a:t>m</a:t>
            </a:r>
            <a:r>
              <a:rPr lang="en-US" altLang="zh-CN" sz="2400" b="1" dirty="0" smtClean="0"/>
              <a:t>-1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级 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m</a:t>
            </a:r>
            <a:r>
              <a:rPr lang="en-US" altLang="zh-CN" sz="2400" b="1" baseline="-25000" dirty="0"/>
              <a:t>-1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 smtClean="0"/>
              <a:t>与基本单元级联，即可得到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m</a:t>
            </a:r>
            <a:r>
              <a:rPr lang="zh-CN" altLang="en-US" sz="2400" b="1" dirty="0" smtClean="0"/>
              <a:t>级的</a:t>
            </a:r>
            <a:r>
              <a:rPr lang="en-US" sz="2400" b="1" dirty="0" smtClean="0"/>
              <a:t> 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，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全极点格型结构也有着模块化的结构。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2000240"/>
            <a:ext cx="82654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</a:t>
            </a:r>
            <a:r>
              <a:rPr lang="zh-CN" altLang="en-US" sz="2400" b="1" dirty="0" smtClean="0"/>
              <a:t>下面，利用与全零点格型滤波器推导中的相同方法，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来导出全极点格型滤波器的系统函数，并导出利用</a:t>
            </a:r>
            <a:r>
              <a:rPr lang="en-US" sz="2400" b="1" dirty="0" smtClean="0"/>
              <a:t>IIR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滤波器的递归结构的系数</a:t>
            </a:r>
            <a:r>
              <a:rPr lang="en-US" altLang="zh-CN" sz="2400" b="1" i="1" dirty="0" err="1"/>
              <a:t>a</a:t>
            </a:r>
            <a:r>
              <a:rPr lang="en-US" altLang="zh-CN" sz="2400" b="1" i="1" baseline="-25000" dirty="0" err="1"/>
              <a:t>i</a:t>
            </a:r>
            <a:r>
              <a:rPr lang="en-US" altLang="zh-CN" sz="2400" b="1" baseline="30000" dirty="0"/>
              <a:t>(</a:t>
            </a:r>
            <a:r>
              <a:rPr lang="en-US" altLang="zh-CN" sz="2400" b="1" i="1" baseline="30000" dirty="0"/>
              <a:t>M</a:t>
            </a:r>
            <a:r>
              <a:rPr lang="en-US" altLang="zh-CN" sz="2400" b="1" baseline="30000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求得参数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1,</a:t>
            </a:r>
            <a:r>
              <a:rPr lang="en-US" altLang="zh-CN" sz="2400" b="1" i="1" dirty="0" smtClean="0"/>
              <a:t> k</a:t>
            </a:r>
            <a:r>
              <a:rPr lang="en-US" altLang="zh-CN" sz="2400" b="1" i="1" baseline="-25000" dirty="0" smtClean="0"/>
              <a:t>2 </a:t>
            </a:r>
            <a:r>
              <a:rPr lang="en-US" altLang="zh-CN" sz="2400" b="1" i="1" baseline="-25000" dirty="0"/>
              <a:t>, </a:t>
            </a:r>
            <a:r>
              <a:rPr lang="en-US" altLang="zh-CN" sz="2400" b="1" baseline="30000" dirty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dirty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M</a:t>
            </a:r>
            <a:r>
              <a:rPr lang="zh-CN" altLang="en-US" sz="2400" b="1" dirty="0" smtClean="0"/>
              <a:t>的方法。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采用递推的方法：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7171" name="Picture 3" descr="E:\DSP程佩青课件\064937-01 数字信号处理教程（第四版）(经典版) 40571-9\CTP\TU\5t3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500570"/>
            <a:ext cx="8301478" cy="1357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68964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令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=1</a:t>
            </a:r>
            <a:r>
              <a:rPr lang="zh-CN" altLang="en-US" sz="2400" b="1" dirty="0" smtClean="0"/>
              <a:t>，即对应于一阶的全极点格型结构，</a:t>
            </a:r>
            <a:endParaRPr lang="en-US" altLang="zh-CN" sz="2400" b="1" dirty="0" smtClean="0"/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           由</a:t>
            </a:r>
            <a:endParaRPr lang="en-US" altLang="zh-CN" sz="2400" b="1" dirty="0" smtClean="0"/>
          </a:p>
          <a:p>
            <a:pPr>
              <a:lnSpc>
                <a:spcPct val="200000"/>
              </a:lnSpc>
            </a:pPr>
            <a:endParaRPr lang="en-US" altLang="zh-CN" sz="800" b="1" dirty="0" smtClean="0"/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          （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=1</a:t>
            </a:r>
            <a:r>
              <a:rPr lang="zh-CN" altLang="en-US" sz="2400" b="1" dirty="0" smtClean="0"/>
              <a:t>）可知</a:t>
            </a:r>
          </a:p>
        </p:txBody>
      </p:sp>
      <p:pic>
        <p:nvPicPr>
          <p:cNvPr id="24578" name="Picture 2" descr="image08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3835" y="1571636"/>
            <a:ext cx="3462545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image0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726" y="1974054"/>
            <a:ext cx="1643042" cy="38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 descr="image1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5" y="3214686"/>
            <a:ext cx="3286148" cy="4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image1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3929066"/>
            <a:ext cx="3429024" cy="48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28728" y="4781578"/>
            <a:ext cx="357181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由于一阶情况下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=1</a:t>
            </a:r>
            <a:r>
              <a:rPr lang="zh-CN" altLang="en-US" sz="2400" b="1" dirty="0" smtClean="0"/>
              <a:t>，有</a:t>
            </a:r>
          </a:p>
        </p:txBody>
      </p:sp>
      <p:pic>
        <p:nvPicPr>
          <p:cNvPr id="24582" name="Picture 6" descr="image10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5500702"/>
            <a:ext cx="231446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 descr="image1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6072206"/>
            <a:ext cx="1422965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1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71480"/>
            <a:ext cx="3286148" cy="4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image1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1285860"/>
            <a:ext cx="3429024" cy="48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右箭头 3"/>
          <p:cNvSpPr/>
          <p:nvPr/>
        </p:nvSpPr>
        <p:spPr>
          <a:xfrm>
            <a:off x="4929190" y="928670"/>
            <a:ext cx="1214446" cy="28575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602" name="Picture 2" descr="image1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3" y="2285992"/>
            <a:ext cx="566741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 descr="image1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3071811"/>
            <a:ext cx="3286148" cy="50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线形标注 2 6"/>
          <p:cNvSpPr/>
          <p:nvPr/>
        </p:nvSpPr>
        <p:spPr>
          <a:xfrm>
            <a:off x="5786446" y="3214686"/>
            <a:ext cx="2500330" cy="27146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919"/>
              <a:gd name="adj6" fmla="val -4407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60" y="3495694"/>
            <a:ext cx="2231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表示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)[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)]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为输入，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为输出的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一阶</a:t>
            </a:r>
            <a:r>
              <a:rPr lang="en-US" sz="2400" b="1" dirty="0" smtClean="0">
                <a:solidFill>
                  <a:srgbClr val="0033CC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系统。</a:t>
            </a:r>
          </a:p>
        </p:txBody>
      </p:sp>
      <p:sp>
        <p:nvSpPr>
          <p:cNvPr id="10" name="线形标注 2 9"/>
          <p:cNvSpPr/>
          <p:nvPr/>
        </p:nvSpPr>
        <p:spPr>
          <a:xfrm>
            <a:off x="1428728" y="4214818"/>
            <a:ext cx="3500462" cy="17145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221"/>
              <a:gd name="adj6" fmla="val -467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00166" y="4214818"/>
            <a:ext cx="3546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表示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)[</a:t>
            </a: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)]</a:t>
            </a:r>
            <a:r>
              <a:rPr lang="zh-CN" altLang="en-US" sz="2400" b="1" dirty="0" smtClean="0"/>
              <a:t>为输入，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)]</a:t>
            </a:r>
            <a:r>
              <a:rPr lang="zh-CN" altLang="en-US" sz="2400" b="1" dirty="0" smtClean="0"/>
              <a:t>为输出的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一阶</a:t>
            </a:r>
            <a:r>
              <a:rPr lang="en-US" sz="2400" b="1" dirty="0" smtClean="0">
                <a:solidFill>
                  <a:srgbClr val="C00000"/>
                </a:solidFill>
              </a:rPr>
              <a:t>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系统</a:t>
            </a:r>
          </a:p>
        </p:txBody>
      </p:sp>
      <p:pic>
        <p:nvPicPr>
          <p:cNvPr id="25605" name="Picture 5" descr="image1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3916" y="3643314"/>
            <a:ext cx="1354389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5616" y="346949"/>
            <a:ext cx="6005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y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)-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n-</a:t>
            </a:r>
            <a:r>
              <a:rPr lang="en-US" altLang="zh-CN" sz="2400" b="1" dirty="0" smtClean="0"/>
              <a:t>1)=</a:t>
            </a:r>
            <a:r>
              <a:rPr lang="en-US" altLang="zh-CN" sz="2400" b="1" i="1" dirty="0" smtClean="0"/>
              <a:t> 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)-</a:t>
            </a:r>
            <a:r>
              <a:rPr lang="en-US" altLang="zh-CN" sz="2400" b="1" i="1" dirty="0"/>
              <a:t>k</a:t>
            </a:r>
            <a:r>
              <a:rPr lang="en-US" altLang="zh-CN" sz="2400" b="1" baseline="-25000" dirty="0"/>
              <a:t>1</a:t>
            </a:r>
            <a:r>
              <a:rPr lang="en-US" altLang="zh-CN" sz="2400" b="1" i="1" dirty="0"/>
              <a:t>y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n-</a:t>
            </a:r>
            <a:r>
              <a:rPr lang="en-US" altLang="zh-CN" sz="2400" b="1" dirty="0"/>
              <a:t>1</a:t>
            </a:r>
            <a:r>
              <a:rPr lang="en-US" altLang="zh-CN" sz="2400" b="1" dirty="0" smtClean="0"/>
              <a:t>) </a:t>
            </a:r>
            <a:r>
              <a:rPr lang="zh-CN" altLang="en-US" sz="2400" b="1" dirty="0" smtClean="0"/>
              <a:t>取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变换得</a:t>
            </a:r>
          </a:p>
        </p:txBody>
      </p:sp>
      <p:pic>
        <p:nvPicPr>
          <p:cNvPr id="26627" name="Picture 3" descr="image1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214422"/>
            <a:ext cx="2071670" cy="86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99066" y="2420405"/>
            <a:ext cx="299982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令</a:t>
            </a:r>
            <a:r>
              <a:rPr lang="en-US" altLang="zh-CN" sz="2400" b="1" dirty="0" smtClean="0"/>
              <a:t>1+</a:t>
            </a:r>
            <a:r>
              <a:rPr lang="en-US" altLang="zh-CN" sz="2400" b="1" i="1" dirty="0" smtClean="0"/>
              <a:t>k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-1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A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),</a:t>
            </a:r>
            <a:r>
              <a:rPr lang="zh-CN" altLang="en-US" sz="2400" b="1" dirty="0" smtClean="0"/>
              <a:t>则</a:t>
            </a:r>
          </a:p>
        </p:txBody>
      </p:sp>
      <p:pic>
        <p:nvPicPr>
          <p:cNvPr id="26629" name="Picture 5" descr="image1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3357562"/>
            <a:ext cx="2539932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357166"/>
            <a:ext cx="90601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特点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endParaRPr lang="zh-CN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54" y="1000108"/>
            <a:ext cx="780213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格型结构的模块化结构，便于实现高速并行处理；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1714488"/>
            <a:ext cx="8092280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一个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阶格型滤波器可以产生从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阶到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阶的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个横向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滤波器的输出性能；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3000372"/>
            <a:ext cx="564770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它对有限字长的舍入误差不灵敏；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348" y="3786190"/>
            <a:ext cx="7994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4</a:t>
            </a:r>
            <a:r>
              <a:rPr lang="zh-CN" altLang="en-US" sz="2400" b="1" dirty="0" smtClean="0"/>
              <a:t>） 一个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格型滤波器，同时也可得到一个全通滤波器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（幅频响应</a:t>
            </a:r>
            <a:r>
              <a:rPr lang="he-IL" sz="2400" b="1" dirty="0" smtClean="0"/>
              <a:t>׀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(e</a:t>
            </a:r>
            <a:r>
              <a:rPr lang="en-US" sz="2400" b="1" baseline="30000" dirty="0" smtClean="0"/>
              <a:t>j</a:t>
            </a:r>
            <a:r>
              <a:rPr lang="el-GR" sz="2400" b="1" i="1" baseline="30000" dirty="0" smtClean="0"/>
              <a:t>ω</a:t>
            </a:r>
            <a:r>
              <a:rPr lang="en-US" sz="2400" b="1" dirty="0" smtClean="0"/>
              <a:t>)</a:t>
            </a:r>
            <a:r>
              <a:rPr lang="he-IL" altLang="zh-CN" sz="2400" b="1" dirty="0"/>
              <a:t> ׀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或</a:t>
            </a:r>
            <a:r>
              <a:rPr lang="en-US" sz="2400" b="1" dirty="0" smtClean="0"/>
              <a:t> </a:t>
            </a:r>
            <a:r>
              <a:rPr lang="he-IL" altLang="zh-CN" sz="2400" b="1" dirty="0"/>
              <a:t>׀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</a:t>
            </a:r>
            <a:r>
              <a:rPr lang="he-IL" altLang="zh-CN" sz="2400" b="1" dirty="0"/>
              <a:t> ׀</a:t>
            </a:r>
            <a:r>
              <a:rPr lang="en-US" altLang="zh-CN" sz="2400" b="1" dirty="0"/>
              <a:t> </a:t>
            </a:r>
            <a:r>
              <a:rPr lang="en-US" sz="2400" b="1" dirty="0" smtClean="0"/>
              <a:t>=</a:t>
            </a:r>
            <a:r>
              <a:rPr lang="zh-CN" altLang="en-US" sz="2400" b="1" dirty="0" smtClean="0"/>
              <a:t>常数的滤波器）。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592341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令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=2,3….</a:t>
            </a:r>
            <a:r>
              <a:rPr lang="zh-CN" altLang="en-US" sz="2400" b="1" dirty="0" smtClean="0"/>
              <a:t>按上述步骤类推，若定义</a:t>
            </a:r>
          </a:p>
        </p:txBody>
      </p:sp>
      <p:pic>
        <p:nvPicPr>
          <p:cNvPr id="27650" name="Picture 2" descr="image1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285860"/>
            <a:ext cx="1763671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 descr="image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285860"/>
            <a:ext cx="1785918" cy="77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57290" y="2428868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则有</a:t>
            </a:r>
          </a:p>
        </p:txBody>
      </p:sp>
      <p:pic>
        <p:nvPicPr>
          <p:cNvPr id="27652" name="Picture 4" descr="image1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2428868"/>
            <a:ext cx="4522681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57290" y="3214686"/>
            <a:ext cx="241925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代入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M</a:t>
            </a:r>
            <a:r>
              <a:rPr lang="zh-CN" altLang="en-US" sz="2400" b="1" i="1" dirty="0" smtClean="0"/>
              <a:t>，</a:t>
            </a:r>
            <a:r>
              <a:rPr lang="zh-CN" altLang="en-US" sz="2400" b="1" dirty="0"/>
              <a:t>考虑</a:t>
            </a:r>
            <a:endParaRPr lang="zh-CN" altLang="en-US" sz="2400" b="1" dirty="0" smtClean="0"/>
          </a:p>
        </p:txBody>
      </p:sp>
      <p:pic>
        <p:nvPicPr>
          <p:cNvPr id="27653" name="Picture 5" descr="image09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4071942"/>
            <a:ext cx="4958792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image10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5286388"/>
            <a:ext cx="326828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7919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全极点格型滤波器的上面支路（正向传输）的系统函数：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下面支路（反向传输）分别对应的系统函数：</a:t>
            </a:r>
          </a:p>
        </p:txBody>
      </p:sp>
      <p:pic>
        <p:nvPicPr>
          <p:cNvPr id="28675" name="Picture 3" descr="image1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214446"/>
            <a:ext cx="5206927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 descr="image1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294528"/>
            <a:ext cx="7215034" cy="84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642918"/>
            <a:ext cx="80618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上面支路，即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正向（前向）通路</a:t>
            </a:r>
            <a:r>
              <a:rPr lang="zh-CN" altLang="en-US" sz="2400" b="1" dirty="0" smtClean="0"/>
              <a:t>［从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到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］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</a:t>
            </a:r>
            <a:r>
              <a:rPr lang="zh-CN" altLang="en-US" sz="2400" b="1" dirty="0" smtClean="0"/>
              <a:t>实现了</a:t>
            </a:r>
            <a:r>
              <a:rPr lang="en-US" sz="2400" b="1" dirty="0" smtClean="0"/>
              <a:t>AR</a:t>
            </a:r>
            <a:r>
              <a:rPr lang="zh-CN" altLang="en-US" sz="2400" b="1" dirty="0" smtClean="0"/>
              <a:t>模型（全极点模型）的</a:t>
            </a:r>
            <a:r>
              <a:rPr lang="en-US" sz="2400" b="1" dirty="0" smtClean="0">
                <a:solidFill>
                  <a:srgbClr val="0033CC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滤波器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若全部反射系数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&lt;1</a:t>
            </a:r>
            <a:r>
              <a:rPr lang="zh-CN" altLang="en-US" sz="2400" b="1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i</a:t>
            </a:r>
            <a:r>
              <a:rPr lang="en-US" sz="2400" b="1" dirty="0" smtClean="0"/>
              <a:t>=1,2,…,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则此</a:t>
            </a:r>
            <a:r>
              <a:rPr lang="en-US" sz="2400" b="1" dirty="0" smtClean="0">
                <a:solidFill>
                  <a:srgbClr val="006600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滤波器是稳定的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下面支路，即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反向（后向）通路</a:t>
            </a:r>
            <a:r>
              <a:rPr lang="zh-CN" altLang="en-US" sz="2400" b="1" dirty="0" smtClean="0"/>
              <a:t>［从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到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g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］是一个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             </a:t>
            </a:r>
            <a:r>
              <a:rPr lang="en-US" sz="2400" b="1" dirty="0" smtClean="0">
                <a:solidFill>
                  <a:srgbClr val="C00000"/>
                </a:solidFill>
              </a:rPr>
              <a:t>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滤波器的响应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88456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</a:t>
            </a:r>
            <a:r>
              <a:rPr lang="zh-CN" altLang="en-US" sz="2400" b="1" dirty="0" smtClean="0"/>
              <a:t>现在研究，从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输入信号，而输出是</a:t>
            </a:r>
            <a:r>
              <a:rPr lang="en-US" altLang="zh-CN" sz="2400" b="1" i="1" dirty="0" smtClean="0"/>
              <a:t>g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时的系统函数，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即从前向通道的输入送进信号，从后向通道的输出得到信号，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有</a:t>
            </a:r>
          </a:p>
        </p:txBody>
      </p:sp>
      <p:pic>
        <p:nvPicPr>
          <p:cNvPr id="30723" name="Picture 3" descr="image1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71678"/>
            <a:ext cx="6752889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8687" y="3286124"/>
            <a:ext cx="74366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这是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全通系统</a:t>
            </a:r>
            <a:r>
              <a:rPr lang="zh-CN" altLang="en-US" sz="2400" b="1" dirty="0" smtClean="0"/>
              <a:t>的系统函数［将在第</a:t>
            </a:r>
            <a:r>
              <a:rPr lang="en-US" sz="2400" b="1" dirty="0" smtClean="0"/>
              <a:t>6</a:t>
            </a:r>
            <a:r>
              <a:rPr lang="zh-CN" altLang="en-US" sz="2400" b="1" dirty="0" smtClean="0"/>
              <a:t>章中讨论］。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030A0"/>
                </a:solidFill>
              </a:rPr>
              <a:t>AR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型的格型结构，改变其输出点就成为全通滤波器</a:t>
            </a:r>
            <a:r>
              <a:rPr lang="zh-CN" altLang="en-US" sz="2400" b="1" dirty="0" smtClean="0"/>
              <a:t>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一种网络结构形式。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495" y="428604"/>
            <a:ext cx="82397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 </a:t>
            </a:r>
            <a:r>
              <a:rPr lang="zh-CN" altLang="en-US" sz="2400" b="1" dirty="0" smtClean="0"/>
              <a:t>全极点系统中各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和系数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i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 smtClean="0"/>
              <a:t>)</a:t>
            </a:r>
            <a:r>
              <a:rPr lang="zh-CN" altLang="en-US" sz="2400" b="1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i=</a:t>
            </a:r>
            <a:r>
              <a:rPr lang="en-US" sz="2400" b="1" dirty="0" smtClean="0"/>
              <a:t>1,2,…,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)  </a:t>
            </a:r>
            <a:r>
              <a:rPr lang="zh-CN" altLang="en-US" sz="2400" b="1" dirty="0" smtClean="0"/>
              <a:t>与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全零点系统中完全一样，只不过</a:t>
            </a:r>
            <a:r>
              <a:rPr lang="en-US" altLang="zh-CN" sz="2400" b="1" i="1" dirty="0" err="1"/>
              <a:t>a</a:t>
            </a:r>
            <a:r>
              <a:rPr lang="en-US" altLang="zh-CN" sz="2400" b="1" i="1" baseline="-25000" dirty="0" err="1"/>
              <a:t>i</a:t>
            </a:r>
            <a:r>
              <a:rPr lang="en-US" altLang="zh-CN" sz="2400" b="1" baseline="30000" dirty="0"/>
              <a:t>(</a:t>
            </a:r>
            <a:r>
              <a:rPr lang="en-US" altLang="zh-CN" sz="2400" b="1" i="1" baseline="30000" dirty="0"/>
              <a:t>m</a:t>
            </a:r>
            <a:r>
              <a:rPr lang="en-US" altLang="zh-CN" sz="2400" b="1" baseline="30000" dirty="0"/>
              <a:t>)</a:t>
            </a:r>
            <a:r>
              <a:rPr lang="zh-CN" altLang="en-US" sz="2400" b="1" dirty="0" smtClean="0"/>
              <a:t>代替全零点中的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m</a:t>
            </a:r>
            <a:r>
              <a:rPr lang="en-US" altLang="zh-CN" sz="2400" b="1" baseline="30000" dirty="0"/>
              <a:t>)</a:t>
            </a:r>
            <a:r>
              <a:rPr lang="zh-CN" altLang="en-US" sz="2400" b="1" dirty="0"/>
              <a:t> 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而已。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但需要注意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的放置次序是互为颠倒的，且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全极点中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一个系数是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 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 </a:t>
            </a:r>
            <a:r>
              <a:rPr lang="en-US" sz="2400" b="1" dirty="0" smtClean="0"/>
              <a:t>(</a:t>
            </a:r>
            <a:r>
              <a:rPr lang="zh-CN" altLang="en-US" sz="2400" b="1" dirty="0" smtClean="0"/>
              <a:t>而不是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en-US" sz="2400" b="1" dirty="0" smtClean="0"/>
              <a:t> )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5.8</a:t>
            </a:r>
            <a:endParaRPr lang="zh-CN" altLang="en-US" sz="2400" b="1" dirty="0" smtClean="0"/>
          </a:p>
        </p:txBody>
      </p:sp>
      <p:pic>
        <p:nvPicPr>
          <p:cNvPr id="8194" name="Picture 2" descr="E:\DSP程佩青课件\064937-01 数字信号处理教程（第四版）(经典版) 40571-9\CTP\TU\5t3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467838" cy="12858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500042"/>
            <a:ext cx="480131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三、零</a:t>
            </a:r>
            <a:r>
              <a:rPr lang="en-US" sz="2400" b="1" dirty="0" smtClean="0">
                <a:solidFill>
                  <a:srgbClr val="C00000"/>
                </a:solidFill>
              </a:rPr>
              <a:t>—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极点系统的格型梯形结构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3042" y="1138240"/>
            <a:ext cx="655660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（</a:t>
            </a:r>
            <a:r>
              <a:rPr lang="en-US" sz="2400" b="1" dirty="0" smtClean="0">
                <a:solidFill>
                  <a:srgbClr val="7030A0"/>
                </a:solidFill>
              </a:rPr>
              <a:t>IIR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系统，自回归滑动平均（</a:t>
            </a:r>
            <a:r>
              <a:rPr lang="en-US" sz="2400" b="1" dirty="0" smtClean="0">
                <a:solidFill>
                  <a:srgbClr val="7030A0"/>
                </a:solidFill>
              </a:rPr>
              <a:t>ARMA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）系统）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5786" y="2071678"/>
            <a:ext cx="7813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/>
              <a:t>一个在有限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平面（</a:t>
            </a:r>
            <a:r>
              <a:rPr lang="en-US" sz="2400" b="1" dirty="0" smtClean="0"/>
              <a:t>0&lt;</a:t>
            </a:r>
            <a:r>
              <a:rPr lang="zh-CN" altLang="en-US" sz="2400" b="1" dirty="0" smtClean="0"/>
              <a:t>｜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｜</a:t>
            </a:r>
            <a:r>
              <a:rPr lang="en-US" sz="2400" b="1" dirty="0" smtClean="0"/>
              <a:t>&lt;∞</a:t>
            </a:r>
            <a:r>
              <a:rPr lang="zh-CN" altLang="en-US" sz="2400" b="1" dirty="0" smtClean="0"/>
              <a:t>）既有极点，又有零点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的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系统的系统函数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可表示成</a:t>
            </a:r>
          </a:p>
        </p:txBody>
      </p:sp>
      <p:pic>
        <p:nvPicPr>
          <p:cNvPr id="32770" name="Picture 2" descr="image1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429000"/>
            <a:ext cx="3170822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773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零</a:t>
            </a:r>
            <a:r>
              <a:rPr lang="en-US" sz="2400" b="1" dirty="0" smtClean="0"/>
              <a:t>—</a:t>
            </a:r>
            <a:r>
              <a:rPr lang="zh-CN" altLang="en-US" sz="2400" b="1" dirty="0" smtClean="0"/>
              <a:t>极点型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系统（即</a:t>
            </a:r>
            <a:r>
              <a:rPr lang="en-US" sz="2400" b="1" dirty="0" smtClean="0"/>
              <a:t>ARMA</a:t>
            </a:r>
            <a:r>
              <a:rPr lang="zh-CN" altLang="en-US" sz="2400" b="1" dirty="0" smtClean="0"/>
              <a:t>系统）的格型梯形结构：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3286124"/>
            <a:ext cx="11128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特点：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3571876"/>
            <a:ext cx="82237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若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1</a:t>
            </a:r>
            <a:r>
              <a:rPr lang="en-US" altLang="zh-CN" sz="2400" b="1" i="1" dirty="0" smtClean="0"/>
              <a:t>= 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2 </a:t>
            </a:r>
            <a:r>
              <a:rPr lang="en-US" altLang="zh-CN" sz="2400" b="1" i="1" dirty="0"/>
              <a:t>= </a:t>
            </a:r>
            <a:r>
              <a:rPr lang="en-US" altLang="zh-CN" sz="2400" b="1" baseline="30000" dirty="0" smtClean="0"/>
              <a:t>…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i="1" dirty="0"/>
              <a:t>=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 err="1" smtClean="0"/>
              <a:t>k</a:t>
            </a:r>
            <a:r>
              <a:rPr lang="en-US" altLang="zh-CN" sz="2400" b="1" i="1" baseline="-25000" dirty="0" err="1" smtClean="0"/>
              <a:t>N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=</a:t>
            </a:r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，即所有乘</a:t>
            </a:r>
            <a:r>
              <a:rPr lang="en-US" sz="2400" b="1" dirty="0" smtClean="0"/>
              <a:t>±</a:t>
            </a:r>
            <a:r>
              <a:rPr lang="en-US" altLang="zh-CN" sz="2400" b="1" i="1" dirty="0"/>
              <a:t> k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处的连线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全部断开，就变成一个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阶</a:t>
            </a:r>
            <a:r>
              <a:rPr lang="en-US" sz="2400" b="1" dirty="0" smtClean="0">
                <a:solidFill>
                  <a:srgbClr val="0033CC"/>
                </a:solidFill>
              </a:rPr>
              <a:t>FIR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系统的横向结构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若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c</a:t>
            </a:r>
            <a:r>
              <a:rPr lang="en-US" altLang="zh-CN" sz="2400" b="1" baseline="-25000" dirty="0"/>
              <a:t>1</a:t>
            </a:r>
            <a:r>
              <a:rPr lang="en-US" altLang="zh-CN" sz="2400" b="1" i="1" dirty="0"/>
              <a:t>= c</a:t>
            </a:r>
            <a:r>
              <a:rPr lang="en-US" altLang="zh-CN" sz="2400" b="1" baseline="-25000" dirty="0"/>
              <a:t>2</a:t>
            </a:r>
            <a:r>
              <a:rPr lang="en-US" altLang="zh-CN" sz="2400" b="1" i="1" baseline="-25000" dirty="0"/>
              <a:t> </a:t>
            </a:r>
            <a:r>
              <a:rPr lang="en-US" altLang="zh-CN" sz="2400" b="1" i="1" dirty="0"/>
              <a:t>= </a:t>
            </a:r>
            <a:r>
              <a:rPr lang="en-US" altLang="zh-CN" sz="2400" b="1" baseline="30000" dirty="0"/>
              <a:t>…</a:t>
            </a:r>
            <a:r>
              <a:rPr lang="en-US" altLang="zh-CN" sz="2400" b="1" i="1" baseline="-25000" dirty="0"/>
              <a:t> </a:t>
            </a:r>
            <a:r>
              <a:rPr lang="en-US" altLang="zh-CN" sz="2400" b="1" i="1" dirty="0"/>
              <a:t>=</a:t>
            </a:r>
            <a:r>
              <a:rPr lang="en-US" altLang="zh-CN" sz="2400" b="1" dirty="0"/>
              <a:t> </a:t>
            </a:r>
            <a:r>
              <a:rPr lang="en-US" altLang="zh-CN" sz="2400" b="1" i="1" dirty="0" err="1"/>
              <a:t>c</a:t>
            </a:r>
            <a:r>
              <a:rPr lang="en-US" altLang="zh-CN" sz="2400" b="1" i="1" baseline="-25000" dirty="0" err="1"/>
              <a:t>N</a:t>
            </a:r>
            <a:r>
              <a:rPr lang="en-US" altLang="zh-CN" sz="2400" b="1" i="1" dirty="0"/>
              <a:t> =</a:t>
            </a:r>
            <a:r>
              <a:rPr lang="en-US" altLang="zh-CN" sz="2400" b="1" dirty="0"/>
              <a:t>0 </a:t>
            </a:r>
            <a:r>
              <a:rPr lang="zh-CN" altLang="en-US" sz="2400" b="1" dirty="0"/>
              <a:t>，即含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c</a:t>
            </a:r>
            <a:r>
              <a:rPr lang="en-US" altLang="zh-CN" sz="2400" b="1" i="1" baseline="-25000" dirty="0"/>
              <a:t>1</a:t>
            </a:r>
            <a:r>
              <a:rPr lang="en-US" altLang="zh-CN" sz="2400" b="1" i="1" dirty="0"/>
              <a:t>, c</a:t>
            </a:r>
            <a:r>
              <a:rPr lang="en-US" altLang="zh-CN" sz="2400" b="1" i="1" baseline="-25000" dirty="0"/>
              <a:t>2 ,</a:t>
            </a:r>
            <a:r>
              <a:rPr lang="en-US" altLang="zh-CN" sz="2400" b="1" baseline="30000" dirty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err="1"/>
              <a:t>c</a:t>
            </a:r>
            <a:r>
              <a:rPr lang="en-US" altLang="zh-CN" sz="2400" b="1" i="1" baseline="-25000" dirty="0" err="1"/>
              <a:t>N</a:t>
            </a:r>
            <a:r>
              <a:rPr lang="zh-CN" altLang="en-US" sz="2400" b="1" dirty="0"/>
              <a:t>的连线都断开，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</a:t>
            </a:r>
            <a:r>
              <a:rPr lang="zh-CN" altLang="en-US" sz="2400" b="1" dirty="0"/>
              <a:t>但</a:t>
            </a:r>
            <a:r>
              <a:rPr lang="en-US" altLang="zh-CN" sz="2400" b="1" i="1" dirty="0"/>
              <a:t>c</a:t>
            </a:r>
            <a:r>
              <a:rPr lang="en-US" altLang="zh-CN" sz="2400" b="1" baseline="-25000" dirty="0"/>
              <a:t>0</a:t>
            </a:r>
            <a:r>
              <a:rPr lang="en-US" altLang="zh-CN" sz="2400" b="1" i="1" dirty="0"/>
              <a:t>=</a:t>
            </a:r>
            <a:r>
              <a:rPr lang="en-US" altLang="zh-CN" sz="2400" b="1" dirty="0"/>
              <a:t>1</a:t>
            </a:r>
            <a:r>
              <a:rPr lang="en-US" altLang="zh-CN" sz="2400" b="1" i="1" dirty="0"/>
              <a:t> </a:t>
            </a:r>
            <a:r>
              <a:rPr lang="zh-CN" altLang="en-US" sz="2400" b="1" dirty="0"/>
              <a:t>，就变成</a:t>
            </a:r>
            <a:r>
              <a:rPr lang="zh-CN" altLang="en-US" sz="2400" b="1" dirty="0">
                <a:solidFill>
                  <a:srgbClr val="C00000"/>
                </a:solidFill>
              </a:rPr>
              <a:t>全极点</a:t>
            </a:r>
            <a:r>
              <a:rPr lang="en-US" altLang="zh-CN" sz="2400" b="1" dirty="0">
                <a:solidFill>
                  <a:srgbClr val="C00000"/>
                </a:solidFill>
              </a:rPr>
              <a:t>IIR</a:t>
            </a:r>
            <a:r>
              <a:rPr lang="zh-CN" altLang="en-US" sz="2400" b="1" dirty="0">
                <a:solidFill>
                  <a:srgbClr val="C00000"/>
                </a:solidFill>
              </a:rPr>
              <a:t>格型滤波器结构</a:t>
            </a:r>
            <a:r>
              <a:rPr lang="zh-CN" altLang="en-US" sz="2400" b="1" dirty="0" smtClean="0"/>
              <a:t>。</a:t>
            </a:r>
          </a:p>
        </p:txBody>
      </p:sp>
      <p:pic>
        <p:nvPicPr>
          <p:cNvPr id="9218" name="Picture 2" descr="E:\DSP程佩青课件\064937-01 数字信号处理教程（第四版）(经典版) 40571-9\CTP\TU\5t3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7921964" cy="19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8596" y="2928934"/>
            <a:ext cx="8449749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因而，图的上半部分对应于全极点系统</a:t>
            </a:r>
            <a:r>
              <a:rPr lang="en-US" sz="2400" b="1" dirty="0" smtClean="0"/>
              <a:t>                       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10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下半部分对应于全零点系统。但是，下半部分无任何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反馈，故参数</a:t>
            </a: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1,</a:t>
            </a:r>
            <a:r>
              <a:rPr lang="en-US" altLang="zh-CN" sz="2400" b="1" i="1" dirty="0"/>
              <a:t> k</a:t>
            </a:r>
            <a:r>
              <a:rPr lang="en-US" altLang="zh-CN" sz="2400" b="1" i="1" baseline="-25000" dirty="0"/>
              <a:t>2 , </a:t>
            </a:r>
            <a:r>
              <a:rPr lang="en-US" altLang="zh-CN" sz="2400" b="1" baseline="30000" dirty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dirty="0"/>
              <a:t> </a:t>
            </a:r>
            <a:r>
              <a:rPr lang="en-US" altLang="zh-CN" sz="2400" b="1" i="1" dirty="0" err="1" smtClean="0"/>
              <a:t>k</a:t>
            </a:r>
            <a:r>
              <a:rPr lang="en-US" altLang="zh-CN" sz="2400" b="1" i="1" baseline="-25000" dirty="0" err="1" smtClean="0"/>
              <a:t>N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不受下半部分影响，仍可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按全极点系统的方程求出。但上半部分对下半部分有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影响，所以这里的</a:t>
            </a:r>
            <a:r>
              <a:rPr lang="en-US" sz="2400" b="1" i="1" dirty="0" smtClean="0"/>
              <a:t>c</a:t>
            </a:r>
            <a:r>
              <a:rPr lang="en-US" sz="2400" b="1" i="1" baseline="-25000" dirty="0" smtClean="0"/>
              <a:t>i</a:t>
            </a:r>
            <a:r>
              <a:rPr lang="zh-CN" altLang="en-US" sz="2400" b="1" dirty="0" smtClean="0"/>
              <a:t>和全零点系统的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不会相同。</a:t>
            </a:r>
          </a:p>
        </p:txBody>
      </p:sp>
      <p:pic>
        <p:nvPicPr>
          <p:cNvPr id="34823" name="Picture 7" descr="image1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2928934"/>
            <a:ext cx="1428728" cy="69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E:\DSP程佩青课件\064937-01 数字信号处理教程（第四版）(经典版) 40571-9\CTP\TU\5t3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71480"/>
            <a:ext cx="7921964" cy="19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390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求各个</a:t>
            </a:r>
            <a:r>
              <a:rPr lang="en-US" altLang="zh-CN" sz="2400" b="1" i="1" dirty="0"/>
              <a:t>c</a:t>
            </a:r>
            <a:r>
              <a:rPr lang="en-US" altLang="zh-CN" sz="2400" b="1" i="1" baseline="-25000" dirty="0"/>
              <a:t>i </a:t>
            </a:r>
            <a:r>
              <a:rPr lang="zh-CN" altLang="en-US" sz="2400" b="1" dirty="0" smtClean="0"/>
              <a:t>（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i</a:t>
            </a:r>
            <a:r>
              <a:rPr lang="en-US" altLang="zh-CN" sz="2400" b="1" i="1" dirty="0" smtClean="0"/>
              <a:t>=</a:t>
            </a:r>
            <a:r>
              <a:rPr lang="en-US" altLang="zh-CN" sz="2400" b="1" dirty="0" smtClean="0"/>
              <a:t>0,1</a:t>
            </a:r>
            <a:r>
              <a:rPr lang="en-US" altLang="zh-CN" sz="2400" b="1" i="1" dirty="0" smtClean="0"/>
              <a:t>,…,N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857232"/>
            <a:ext cx="16466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分析</a:t>
            </a:r>
          </a:p>
        </p:txBody>
      </p:sp>
      <p:pic>
        <p:nvPicPr>
          <p:cNvPr id="35844" name="Picture 4" descr="image1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643050"/>
            <a:ext cx="3429024" cy="82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 descr="image1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714620"/>
            <a:ext cx="1643042" cy="7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99125" y="1643050"/>
            <a:ext cx="28953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在图中应为</a:t>
            </a: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00166" y="3643314"/>
            <a:ext cx="66095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           是由</a:t>
            </a: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至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g</a:t>
            </a:r>
            <a:r>
              <a:rPr lang="en-US" altLang="zh-CN" sz="2400" b="1" i="1" baseline="-25000" dirty="0" err="1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en-US" sz="2400" b="1" dirty="0" err="1" smtClean="0"/>
              <a:t>的系统函数，如果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令          </a:t>
            </a:r>
            <a:r>
              <a:rPr lang="en-US" sz="2400" b="1" dirty="0" err="1" smtClean="0"/>
              <a:t>为由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x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en-US" sz="2400" b="1" dirty="0" smtClean="0"/>
              <a:t>至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/>
              <a:t>g</a:t>
            </a:r>
            <a:r>
              <a:rPr lang="en-US" altLang="zh-CN" sz="2400" b="1" i="1" baseline="-25000" dirty="0" err="1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en-US" sz="2400" b="1" dirty="0" err="1" smtClean="0"/>
              <a:t>的系统函数，并代入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35847" name="Picture 7" descr="image15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3714753"/>
            <a:ext cx="88011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0" descr="image15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4357694"/>
            <a:ext cx="785786" cy="41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image1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4929198"/>
            <a:ext cx="1643042" cy="7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13" descr="image15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5857892"/>
            <a:ext cx="3143272" cy="77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3143240" y="5572140"/>
            <a:ext cx="8034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 smtClean="0"/>
              <a:t>可得</a:t>
            </a:r>
            <a:endParaRPr lang="en-US" sz="2400" b="1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813556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一、全零点系统</a:t>
            </a:r>
            <a:r>
              <a:rPr lang="en-US" sz="2400" b="1" dirty="0" smtClean="0">
                <a:solidFill>
                  <a:srgbClr val="C00000"/>
                </a:solidFill>
              </a:rPr>
              <a:t>(FIR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系统，滑动平均</a:t>
            </a:r>
            <a:r>
              <a:rPr lang="en-US" sz="2400" b="1" dirty="0" smtClean="0">
                <a:solidFill>
                  <a:srgbClr val="C00000"/>
                </a:solidFill>
              </a:rPr>
              <a:t>(MA)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系统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的格型结构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142984"/>
            <a:ext cx="725230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一个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阶的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滤波器的横向结构，其系统函数为</a:t>
            </a:r>
          </a:p>
        </p:txBody>
      </p:sp>
      <p:pic>
        <p:nvPicPr>
          <p:cNvPr id="2050" name="Picture 2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5" y="2071702"/>
            <a:ext cx="4572032" cy="8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00166" y="3429000"/>
            <a:ext cx="7374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系数</a:t>
            </a:r>
            <a:r>
              <a:rPr lang="en-US" sz="2400" b="1" i="1" dirty="0" smtClean="0"/>
              <a:t>b</a:t>
            </a:r>
            <a:r>
              <a:rPr lang="en-US" sz="2400" b="1" i="1" baseline="-25000" dirty="0" smtClean="0"/>
              <a:t>i</a:t>
            </a:r>
            <a:r>
              <a:rPr lang="en-US" sz="2400" b="1" baseline="30000" dirty="0" smtClean="0"/>
              <a:t>(</a:t>
            </a:r>
            <a:r>
              <a:rPr lang="en-US" sz="2400" b="1" i="1" baseline="30000" dirty="0" smtClean="0"/>
              <a:t>M</a:t>
            </a:r>
            <a:r>
              <a:rPr lang="en-US" sz="2400" b="1" baseline="30000" dirty="0" smtClean="0"/>
              <a:t>)</a:t>
            </a:r>
            <a:r>
              <a:rPr lang="zh-CN" altLang="en-US" sz="2400" b="1" dirty="0" smtClean="0"/>
              <a:t>表示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阶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系统的第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i</a:t>
            </a:r>
            <a:r>
              <a:rPr lang="zh-CN" altLang="en-US" sz="2400" b="1" dirty="0" smtClean="0"/>
              <a:t>个系数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i</a:t>
            </a:r>
            <a:r>
              <a:rPr lang="en-US" sz="2400" b="1" dirty="0" smtClean="0"/>
              <a:t>=1,2,…,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</a:t>
            </a:r>
            <a:r>
              <a:rPr lang="en-US" sz="2400" b="1" i="1" dirty="0" smtClean="0"/>
              <a:t>z</a:t>
            </a:r>
            <a:r>
              <a:rPr lang="en-US" sz="2400" b="1" i="1" baseline="30000" dirty="0" smtClean="0"/>
              <a:t>-i</a:t>
            </a:r>
            <a:r>
              <a:rPr lang="zh-CN" altLang="en-US" sz="2400" b="1" dirty="0" smtClean="0"/>
              <a:t>项的系数，这里已假定首项系数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/>
              <a:t>(0)=1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2500306"/>
            <a:ext cx="72186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/>
              <a:t>从图中看出，整个系统的系统函数</a:t>
            </a:r>
            <a:r>
              <a:rPr lang="en-US" sz="2400" b="1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应该是</a:t>
            </a:r>
            <a:r>
              <a:rPr lang="en-US" sz="2400" b="1" dirty="0" smtClean="0"/>
              <a:t>                                      </a:t>
            </a:r>
            <a:r>
              <a:rPr lang="zh-CN" altLang="en-US" sz="2400" b="1" dirty="0" smtClean="0"/>
              <a:t>分别与</a:t>
            </a:r>
            <a:r>
              <a:rPr lang="en-US" altLang="zh-CN" sz="2400" b="1" i="1" dirty="0"/>
              <a:t>c</a:t>
            </a:r>
            <a:r>
              <a:rPr lang="en-US" altLang="zh-CN" sz="2400" b="1" baseline="-25000" dirty="0"/>
              <a:t>1</a:t>
            </a:r>
            <a:r>
              <a:rPr lang="en-US" altLang="zh-CN" sz="2400" b="1" i="1" dirty="0"/>
              <a:t>, c</a:t>
            </a:r>
            <a:r>
              <a:rPr lang="en-US" altLang="zh-CN" sz="2400" b="1" baseline="-25000" dirty="0"/>
              <a:t>2</a:t>
            </a:r>
            <a:r>
              <a:rPr lang="en-US" altLang="zh-CN" sz="2400" b="1" i="1" baseline="-25000" dirty="0"/>
              <a:t> ,</a:t>
            </a:r>
            <a:r>
              <a:rPr lang="en-US" altLang="zh-CN" sz="2400" b="1" baseline="30000" dirty="0"/>
              <a:t>…</a:t>
            </a:r>
            <a:r>
              <a:rPr lang="en-US" altLang="zh-CN" sz="2400" b="1" i="1" baseline="-25000" dirty="0"/>
              <a:t> ,</a:t>
            </a:r>
            <a:r>
              <a:rPr lang="en-US" altLang="zh-CN" sz="2400" b="1" i="1" dirty="0" err="1" smtClean="0"/>
              <a:t>c</a:t>
            </a:r>
            <a:r>
              <a:rPr lang="en-US" altLang="zh-CN" sz="2400" b="1" i="1" baseline="-25000" dirty="0" err="1" smtClean="0"/>
              <a:t>N</a:t>
            </a:r>
            <a:r>
              <a:rPr lang="zh-CN" altLang="en-US" sz="2400" b="1" dirty="0" smtClean="0"/>
              <a:t>加权</a:t>
            </a:r>
            <a:r>
              <a:rPr lang="zh-CN" altLang="en-US" sz="2400" b="1" dirty="0" smtClean="0"/>
              <a:t>后</a:t>
            </a:r>
            <a:endParaRPr lang="en-US" altLang="zh-CN" sz="2400" b="1" dirty="0" smtClean="0"/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相加（并联），即</a:t>
            </a:r>
          </a:p>
        </p:txBody>
      </p:sp>
      <p:pic>
        <p:nvPicPr>
          <p:cNvPr id="36867" name="Picture 3" descr="image1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2634987"/>
            <a:ext cx="1428728" cy="7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e1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3500438"/>
            <a:ext cx="2714644" cy="43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8" descr="image16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1321" y="4025509"/>
            <a:ext cx="374889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9" descr="image16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9080" y="4905161"/>
            <a:ext cx="3107466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E:\DSP程佩青课件\064937-01 数字信号处理教程（第四版）(经典版) 40571-9\CTP\TU\5t39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57166"/>
            <a:ext cx="7921964" cy="19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439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求解各个</a:t>
            </a:r>
            <a:r>
              <a:rPr lang="en-US" altLang="zh-CN" sz="2400" b="1" i="1" dirty="0" smtClean="0"/>
              <a:t>c</a:t>
            </a:r>
            <a:r>
              <a:rPr lang="en-US" altLang="zh-CN" sz="2400" b="1" i="1" baseline="-25000" dirty="0" smtClean="0"/>
              <a:t>i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i</a:t>
            </a:r>
            <a:r>
              <a:rPr lang="en-US" sz="2400" b="1" dirty="0" smtClean="0"/>
              <a:t>=0,1,…,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24" y="1142984"/>
            <a:ext cx="297870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先以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=2</a:t>
            </a:r>
            <a:r>
              <a:rPr lang="zh-CN" altLang="en-US" sz="2400" b="1" dirty="0" smtClean="0"/>
              <a:t>为例，有</a:t>
            </a:r>
          </a:p>
        </p:txBody>
      </p:sp>
      <p:pic>
        <p:nvPicPr>
          <p:cNvPr id="37893" name="Picture 5" descr="image1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285860"/>
            <a:ext cx="358047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14414" y="1928802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考虑式子</a:t>
            </a:r>
          </a:p>
        </p:txBody>
      </p:sp>
      <p:pic>
        <p:nvPicPr>
          <p:cNvPr id="9" name="Picture 3" descr="image1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2372" y="2643182"/>
            <a:ext cx="3408073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2833" y="2643182"/>
            <a:ext cx="2589629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285852" y="3429000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有</a:t>
            </a:r>
          </a:p>
        </p:txBody>
      </p:sp>
      <p:pic>
        <p:nvPicPr>
          <p:cNvPr id="37894" name="Picture 6" descr="image16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3929066"/>
            <a:ext cx="5286412" cy="460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271451" y="4500570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</a:t>
            </a:r>
          </a:p>
        </p:txBody>
      </p:sp>
      <p:pic>
        <p:nvPicPr>
          <p:cNvPr id="37895" name="Picture 7" descr="image17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290" y="5286388"/>
            <a:ext cx="7572428" cy="48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9959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令其</a:t>
            </a:r>
            <a:r>
              <a:rPr lang="en-US" sz="2400" b="1" i="1" dirty="0" smtClean="0"/>
              <a:t>z</a:t>
            </a:r>
            <a:r>
              <a:rPr lang="en-US" sz="2400" b="1" baseline="30000" dirty="0" smtClean="0"/>
              <a:t>-1</a:t>
            </a:r>
            <a:r>
              <a:rPr lang="zh-CN" altLang="en-US" sz="2400" b="1" dirty="0" smtClean="0"/>
              <a:t>的同幂次项的系数相等，可得</a:t>
            </a:r>
          </a:p>
        </p:txBody>
      </p:sp>
      <p:pic>
        <p:nvPicPr>
          <p:cNvPr id="38915" name="Picture 3" descr="image1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358653"/>
            <a:ext cx="3127734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42976" y="3425611"/>
            <a:ext cx="538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先求出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c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i="1" baseline="-25000" dirty="0" smtClean="0"/>
              <a:t> </a:t>
            </a:r>
            <a:r>
              <a:rPr lang="zh-CN" altLang="en-US" sz="2400" b="1" dirty="0" smtClean="0"/>
              <a:t>，然后向上递推求出</a:t>
            </a:r>
            <a:r>
              <a:rPr lang="en-US" altLang="zh-CN" sz="2400" b="1" i="1" dirty="0" smtClean="0"/>
              <a:t>c</a:t>
            </a:r>
            <a:r>
              <a:rPr lang="en-US" altLang="zh-CN" sz="2400" b="1" baseline="-25000" dirty="0" smtClean="0"/>
              <a:t>1 </a:t>
            </a:r>
            <a:r>
              <a:rPr lang="zh-CN" altLang="en-US" sz="2400" b="1" baseline="-25000" dirty="0" smtClean="0"/>
              <a:t>，</a:t>
            </a:r>
            <a:r>
              <a:rPr lang="en-US" altLang="zh-CN" sz="2400" b="1" i="1" dirty="0" smtClean="0"/>
              <a:t>c</a:t>
            </a:r>
            <a:r>
              <a:rPr lang="en-US" altLang="zh-CN" sz="2400" b="1" baseline="-25000" dirty="0" smtClean="0"/>
              <a:t>0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697819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=3,4,…,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,</a:t>
            </a:r>
            <a:r>
              <a:rPr lang="zh-CN" altLang="en-US" sz="2400" b="1" dirty="0" smtClean="0"/>
              <a:t>可求得任意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的情况下的关系式为</a:t>
            </a:r>
          </a:p>
        </p:txBody>
      </p:sp>
      <p:pic>
        <p:nvPicPr>
          <p:cNvPr id="39938" name="Picture 2" descr="image1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357298"/>
            <a:ext cx="524831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71538" y="3286124"/>
            <a:ext cx="638187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先求出 </a:t>
            </a:r>
            <a:r>
              <a:rPr lang="en-US" altLang="zh-CN" sz="2400" b="1" i="1" dirty="0" err="1" smtClean="0"/>
              <a:t>c</a:t>
            </a:r>
            <a:r>
              <a:rPr lang="en-US" altLang="zh-CN" sz="2400" b="1" i="1" baseline="-25000" dirty="0" err="1" smtClean="0"/>
              <a:t>N</a:t>
            </a:r>
            <a:r>
              <a:rPr lang="en-US" altLang="zh-CN" sz="2400" b="1" baseline="-25000" dirty="0" smtClean="0"/>
              <a:t> </a:t>
            </a:r>
            <a:r>
              <a:rPr lang="zh-CN" altLang="en-US" sz="2400" b="1" dirty="0" smtClean="0"/>
              <a:t>，然后顺次递推求出</a:t>
            </a:r>
            <a:r>
              <a:rPr lang="en-US" altLang="zh-CN" sz="2400" b="1" i="1" dirty="0" err="1"/>
              <a:t>c</a:t>
            </a:r>
            <a:r>
              <a:rPr lang="en-US" altLang="zh-CN" sz="2400" b="1" i="1" baseline="-25000" dirty="0" err="1"/>
              <a:t>N</a:t>
            </a:r>
            <a:r>
              <a:rPr lang="en-US" sz="2400" b="1" dirty="0" smtClean="0"/>
              <a:t> </a:t>
            </a:r>
            <a:r>
              <a:rPr lang="en-US" sz="2400" b="1" baseline="-25000" dirty="0" smtClean="0"/>
              <a:t>-1</a:t>
            </a:r>
            <a:r>
              <a:rPr lang="en-US" sz="2400" b="1" dirty="0" smtClean="0"/>
              <a:t>, </a:t>
            </a:r>
            <a:r>
              <a:rPr lang="en-US" altLang="zh-CN" sz="2400" b="1" i="1" dirty="0" err="1"/>
              <a:t>c</a:t>
            </a:r>
            <a:r>
              <a:rPr lang="en-US" altLang="zh-CN" sz="2400" b="1" i="1" baseline="-25000" dirty="0" err="1"/>
              <a:t>N</a:t>
            </a:r>
            <a:r>
              <a:rPr lang="en-US" altLang="zh-CN" sz="2400" b="1" dirty="0"/>
              <a:t> </a:t>
            </a:r>
            <a:r>
              <a:rPr lang="en-US" altLang="zh-CN" sz="2400" b="1" baseline="-25000" dirty="0" smtClean="0"/>
              <a:t>-2</a:t>
            </a:r>
            <a:r>
              <a:rPr lang="en-US" sz="2400" b="1" dirty="0" smtClean="0"/>
              <a:t>, …,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c</a:t>
            </a:r>
            <a:r>
              <a:rPr lang="en-US" altLang="zh-CN" sz="2400" b="1" baseline="-25000" dirty="0" smtClean="0"/>
              <a:t>0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5.9</a:t>
            </a:r>
            <a:endParaRPr lang="zh-CN" altLang="en-US" sz="2400" b="1" dirty="0" smtClean="0"/>
          </a:p>
        </p:txBody>
      </p:sp>
      <p:pic>
        <p:nvPicPr>
          <p:cNvPr id="10242" name="Picture 2" descr="E:\DSP程佩青课件\064937-01 数字信号处理教程（第四版）(经典版) 40571-9\CTP\TU\5t4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615774" cy="1857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66736"/>
            <a:ext cx="411843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全零点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系统的格型结构：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3786190"/>
            <a:ext cx="5352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只有正馈通路，没有反馈通路</a:t>
            </a:r>
            <a:r>
              <a:rPr lang="en-US" altLang="zh-CN" sz="2400" b="1" dirty="0" smtClean="0"/>
              <a:t>——FIR</a:t>
            </a:r>
            <a:endParaRPr lang="zh-CN" altLang="en-US" sz="2400" b="1" dirty="0" smtClean="0"/>
          </a:p>
        </p:txBody>
      </p:sp>
      <p:pic>
        <p:nvPicPr>
          <p:cNvPr id="1026" name="Picture 2" descr="E:\DSP程佩青课件\064937-01 数字信号处理教程（第四版）(经典版) 40571-9\CTP\TU\5t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14488"/>
            <a:ext cx="7864811" cy="1571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521008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2.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横向结构和格型结构参数间的关系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142984"/>
            <a:ext cx="7786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横向结构有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个参数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i</a:t>
            </a:r>
            <a:r>
              <a:rPr lang="en-US" altLang="zh-CN" sz="2400" b="1" baseline="30000" dirty="0"/>
              <a:t>(</a:t>
            </a:r>
            <a:r>
              <a:rPr lang="en-US" altLang="zh-CN" sz="2400" b="1" i="1" baseline="30000" dirty="0"/>
              <a:t>M</a:t>
            </a:r>
            <a:r>
              <a:rPr lang="en-US" altLang="zh-CN" sz="2400" b="1" baseline="30000" dirty="0"/>
              <a:t>)</a:t>
            </a:r>
            <a:r>
              <a:rPr lang="zh-CN" altLang="en-US" sz="2400" b="1" dirty="0" smtClean="0"/>
              <a:t>或</a:t>
            </a:r>
            <a:r>
              <a:rPr lang="en-US" sz="2400" b="1" dirty="0" smtClean="0"/>
              <a:t>[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i</a:t>
            </a:r>
            <a:r>
              <a:rPr lang="en-US" sz="2400" b="1" dirty="0" smtClean="0"/>
              <a:t>)]</a:t>
            </a:r>
            <a:r>
              <a:rPr lang="zh-CN" altLang="en-US" sz="2400" b="1" dirty="0" smtClean="0"/>
              <a:t>，</a:t>
            </a:r>
            <a:r>
              <a:rPr lang="en-US" altLang="zh-CN" sz="2400" b="1" dirty="0"/>
              <a:t> 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=1,2,…,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共需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次乘法，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次延时；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格型滤波器也有</a:t>
            </a:r>
            <a:r>
              <a:rPr lang="en-US" altLang="zh-CN" sz="2400" b="1" i="1" dirty="0" smtClean="0"/>
              <a:t>M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个参数，</a:t>
            </a:r>
            <a:r>
              <a:rPr lang="en-US" altLang="zh-CN" sz="2400" b="1" i="1" dirty="0" smtClean="0"/>
              <a:t>k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i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=1,2,…,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                   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k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称为反射系数，也有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M</a:t>
            </a:r>
            <a:r>
              <a:rPr lang="zh-CN" altLang="en-US" sz="2400" b="1" dirty="0" smtClean="0"/>
              <a:t>次延时，但乘法次数是</a:t>
            </a:r>
            <a:r>
              <a:rPr lang="en-US" sz="2400" b="1" dirty="0" smtClean="0"/>
              <a:t>2 </a:t>
            </a:r>
            <a:r>
              <a:rPr lang="en-US" altLang="zh-CN" sz="2400" b="1" i="1" dirty="0" smtClean="0"/>
              <a:t>M 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690124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全零点（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系统</a:t>
            </a:r>
            <a:r>
              <a:rPr lang="zh-CN" altLang="en-US" sz="2400" dirty="0" smtClean="0"/>
              <a:t>）</a:t>
            </a:r>
            <a:r>
              <a:rPr lang="zh-CN" altLang="en-US" sz="2400" b="1" dirty="0" smtClean="0"/>
              <a:t>格型滤波器的基本传输单元：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910" y="3357562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其表达式为</a:t>
            </a:r>
          </a:p>
        </p:txBody>
      </p:sp>
      <p:pic>
        <p:nvPicPr>
          <p:cNvPr id="5123" name="Picture 3" descr="image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214818"/>
            <a:ext cx="3751098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image0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726" y="4500570"/>
            <a:ext cx="1428728" cy="35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43240" y="5286388"/>
            <a:ext cx="800219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且有</a:t>
            </a:r>
          </a:p>
        </p:txBody>
      </p:sp>
      <p:pic>
        <p:nvPicPr>
          <p:cNvPr id="5125" name="Picture 5" descr="image0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5429264"/>
            <a:ext cx="2375181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 descr="image0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6000768"/>
            <a:ext cx="1571604" cy="44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E:\DSP程佩青课件\064937-01 数字信号处理教程（第四版）(经典版) 40571-9\CTP\TU\5t34.t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14" y="1357298"/>
            <a:ext cx="7243379" cy="1428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642918"/>
            <a:ext cx="7632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定义</a:t>
            </a:r>
            <a:r>
              <a:rPr lang="en-US" sz="2400" b="1" i="1" dirty="0" smtClean="0"/>
              <a:t>B</a:t>
            </a:r>
            <a:r>
              <a:rPr lang="en-US" sz="2400" b="1" i="1" baseline="-25000" dirty="0" smtClean="0"/>
              <a:t>m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  </a:t>
            </a:r>
            <a:r>
              <a:rPr lang="zh-CN" altLang="en-US" sz="2400" b="1" dirty="0" smtClean="0"/>
              <a:t>、</a:t>
            </a:r>
            <a:r>
              <a:rPr lang="en-US" sz="2400" b="1" dirty="0" smtClean="0"/>
              <a:t>            </a:t>
            </a:r>
            <a:r>
              <a:rPr lang="zh-CN" altLang="en-US" sz="2400" b="1" dirty="0" smtClean="0"/>
              <a:t>分别</a:t>
            </a:r>
            <a:r>
              <a:rPr lang="zh-CN" altLang="en-US" sz="2400" b="1" dirty="0" smtClean="0"/>
              <a:t>为输入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</a:t>
            </a:r>
            <a:r>
              <a:rPr lang="en-US" sz="2400" b="1" dirty="0" smtClean="0"/>
              <a:t> [</a:t>
            </a:r>
            <a:r>
              <a:rPr lang="en-US" altLang="zh-CN" sz="2400" b="1" i="1" dirty="0" smtClean="0"/>
              <a:t>f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, </a:t>
            </a:r>
            <a:r>
              <a:rPr lang="en-US" altLang="zh-CN" sz="2400" b="1" i="1" dirty="0" smtClean="0"/>
              <a:t>g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]</a:t>
            </a:r>
            <a:r>
              <a:rPr lang="zh-CN" altLang="en-US" sz="2400" b="1" dirty="0" smtClean="0"/>
              <a:t>到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第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个基本格型传输单元上、下输出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及</a:t>
            </a:r>
            <a:r>
              <a:rPr lang="en-US" altLang="zh-CN" sz="2400" b="1" i="1" dirty="0" err="1" smtClean="0"/>
              <a:t>g</a:t>
            </a:r>
            <a:r>
              <a:rPr lang="en-US" altLang="zh-CN" sz="2400" b="1" i="1" baseline="-25000" dirty="0" err="1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所对应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的系统函数，即</a:t>
            </a:r>
          </a:p>
        </p:txBody>
      </p:sp>
      <p:pic>
        <p:nvPicPr>
          <p:cNvPr id="6147" name="Picture 3" descr="image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205" y="811799"/>
            <a:ext cx="785818" cy="4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 descr="image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643182"/>
            <a:ext cx="744150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 descr="image0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857628"/>
            <a:ext cx="5500558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14348" y="4857760"/>
            <a:ext cx="366959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sz="2400" b="1" i="1" dirty="0" smtClean="0"/>
              <a:t>m=M</a:t>
            </a:r>
            <a:r>
              <a:rPr lang="zh-CN" altLang="en-US" sz="2400" b="1" dirty="0" smtClean="0"/>
              <a:t>时，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14356"/>
            <a:ext cx="7358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级 的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m-1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与基本格型结构单元级联，即得到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m</a:t>
            </a:r>
            <a:r>
              <a:rPr lang="zh-CN" altLang="en-US" sz="2400" b="1" dirty="0" smtClean="0"/>
              <a:t>级的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，即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格型结构有着模块化的结构形式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7" name="Picture 2" descr="E:\DSP程佩青课件\064937-01 数字信号处理教程（第四版）(经典版) 40571-9\CTP\TU\5t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6072230" cy="119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1006</TotalTime>
  <Words>1992</Words>
  <Application>Microsoft Office PowerPoint</Application>
  <PresentationFormat>全屏显示(4:3)</PresentationFormat>
  <Paragraphs>198</Paragraphs>
  <Slides>45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Concourse</vt:lpstr>
      <vt:lpstr> *5.4 数字滤波器的格型(格型梯形)结构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142</cp:revision>
  <dcterms:created xsi:type="dcterms:W3CDTF">2017-07-17T10:44:10Z</dcterms:created>
  <dcterms:modified xsi:type="dcterms:W3CDTF">2017-09-08T03:14:15Z</dcterms:modified>
</cp:coreProperties>
</file>